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Default Extension="rels" ContentType="application/vnd.openxmlformats-package.relationships+xml"/>
  <Override PartName="/ppt/slides/slide5.xml" ContentType="application/vnd.openxmlformats-officedocument.presentationml.slide+xml"/>
  <Override PartName="/ppt/slides/slide38.xml" ContentType="application/vnd.openxmlformats-officedocument.presentationml.slide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34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22.xml" ContentType="application/vnd.openxmlformats-officedocument.presentationml.slide+xml"/>
  <Override PartName="/ppt/slides/slide30.xml" ContentType="application/vnd.openxmlformats-officedocument.presentationml.slide+xml"/>
  <Default Extension="xml" ContentType="application/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s/slide27.xml" ContentType="application/vnd.openxmlformats-officedocument.presentationml.slide+xml"/>
  <Override PartName="/ppt/slides/slide35.xml" ContentType="application/vnd.openxmlformats-officedocument.presentationml.slide+xml"/>
  <Override PartName="/ppt/slides/slide2.xml" ContentType="application/vnd.openxmlformats-officedocument.presentationml.slide+xml"/>
  <Override PartName="/ppt/theme/theme3.xml" ContentType="application/vnd.openxmlformats-officedocument.theme+xml"/>
  <Override PartName="/ppt/slideLayouts/slideLayout2.xml" ContentType="application/vnd.openxmlformats-officedocument.presentationml.slideLayout+xml"/>
  <Default Extension="png" ContentType="image/png"/>
  <Override PartName="/ppt/slides/slide23.xml" ContentType="application/vnd.openxmlformats-officedocument.presentationml.slide+xml"/>
  <Override PartName="/ppt/slides/slide31.xml" ContentType="application/vnd.openxmlformats-officedocument.presentationml.slide+xml"/>
  <Default Extension="gif" ContentType="image/gif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28.xml" ContentType="application/vnd.openxmlformats-officedocument.presentationml.slide+xml"/>
  <Override PartName="/ppt/slides/slide36.xml" ContentType="application/vnd.openxmlformats-officedocument.presentationml.slide+xml"/>
  <Override PartName="/ppt/slides/slide24.xml" ContentType="application/vnd.openxmlformats-officedocument.presentationml.slide+xml"/>
  <Override PartName="/ppt/slides/slide32.xml" ContentType="application/vnd.openxmlformats-officedocument.presentationml.slide+xml"/>
  <Default Extension="tiff" ContentType="image/tiff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37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r:id="rId1"/>
    <p:sldMasterId r:id="rId2"/>
  </p:sldMasterIdLst>
  <p:notesMasterIdLst>
    <p:notesMasterId r:id="rId41"/>
  </p:notesMasterIdLst>
  <p:sldIdLst>
    <p:sldId id="382" r:id="rId3"/>
    <p:sldId id="383" r:id="rId4"/>
    <p:sldId id="258" r:id="rId5"/>
    <p:sldId id="259" r:id="rId6"/>
    <p:sldId id="261" r:id="rId7"/>
    <p:sldId id="262" r:id="rId8"/>
    <p:sldId id="263" r:id="rId9"/>
    <p:sldId id="264" r:id="rId10"/>
    <p:sldId id="280" r:id="rId11"/>
    <p:sldId id="265" r:id="rId12"/>
    <p:sldId id="266" r:id="rId13"/>
    <p:sldId id="359" r:id="rId14"/>
    <p:sldId id="367" r:id="rId15"/>
    <p:sldId id="374" r:id="rId16"/>
    <p:sldId id="375" r:id="rId17"/>
    <p:sldId id="376" r:id="rId18"/>
    <p:sldId id="377" r:id="rId19"/>
    <p:sldId id="379" r:id="rId20"/>
    <p:sldId id="380" r:id="rId21"/>
    <p:sldId id="378" r:id="rId22"/>
    <p:sldId id="368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364" r:id="rId31"/>
    <p:sldId id="365" r:id="rId32"/>
    <p:sldId id="366" r:id="rId33"/>
    <p:sldId id="384" r:id="rId34"/>
    <p:sldId id="385" r:id="rId35"/>
    <p:sldId id="388" r:id="rId36"/>
    <p:sldId id="389" r:id="rId37"/>
    <p:sldId id="386" r:id="rId38"/>
    <p:sldId id="387" r:id="rId39"/>
    <p:sldId id="38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F25A1F"/>
    <a:srgbClr val="E9502C"/>
    <a:srgbClr val="F7552D"/>
    <a:srgbClr val="E97990"/>
    <a:srgbClr val="54325F"/>
    <a:srgbClr val="2E0030"/>
  </p:clrMru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767"/>
    </p:ext>
    <p:ext uri="{FD5EFAAD-0ECE-453E-9831-46B23BE46B34}">
      <p15:chartTrackingRefBased xmlns="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30370"/>
    <p:restoredTop sz="86399"/>
  </p:normalViewPr>
  <p:slideViewPr>
    <p:cSldViewPr snapToGrid="0" snapToObjects="1">
      <p:cViewPr>
        <p:scale>
          <a:sx n="100" d="100"/>
          <a:sy n="100" d="100"/>
        </p:scale>
        <p:origin x="-152" y="-7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12.tiff>
</file>

<file path=ppt/media/image13.gif>
</file>

<file path=ppt/media/image14.tif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gif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AD38A8-D855-A54E-9B4E-54BB3E460EB9}" type="datetimeFigureOut">
              <a:rPr lang="en-US" smtClean="0"/>
              <a:pPr/>
              <a:t>5/24/19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6BECAC-060D-6141-8A5B-26614EFD9F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83208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5F3E775-336C-874B-8416-1D196D85F5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A411A77-DF90-FE4B-A0ED-69E033AE45CC}"/>
              </a:ext>
            </a:extLst>
          </p:cNvPr>
          <p:cNvSpPr txBox="1">
            <a:spLocks/>
          </p:cNvSpPr>
          <p:nvPr userDrawn="1"/>
        </p:nvSpPr>
        <p:spPr>
          <a:xfrm>
            <a:off x="0" y="65389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B937E7-A0D2-CB4E-B49F-3EF32CC71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432154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37B5-9A0A-0E4F-83C8-AC4BFD4DA40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FA863A8-786B-2B44-822F-7394A081F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619EAF-6AF8-E940-B87E-35F1055A3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2AE10E5-A278-BE43-AFC6-385A7B9E8D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EE654-EBF9-434D-9280-8B8664743140}" type="datetimeFigureOut">
              <a:rPr lang="en-US" smtClean="0"/>
              <a:pPr/>
              <a:t>5/24/19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5C82A1E-794A-A848-B1FF-34D14A4F3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9A9FCD-AA2A-9749-B476-04C779053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937E7-A0D2-CB4E-B49F-3EF32CC717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0372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E9158-EE2D-5848-94A2-02612CA6B1E3}" type="datetimeFigureOut">
              <a:rPr lang="en-GB" smtClean="0"/>
              <a:pPr/>
              <a:t>5/24/19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D37B5-9A0A-0E4F-83C8-AC4BFD4DA400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6" Type="http://schemas.openxmlformats.org/officeDocument/2006/relationships/image" Target="../media/image13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0.tiff"/><Relationship Id="rId5" Type="http://schemas.openxmlformats.org/officeDocument/2006/relationships/image" Target="../media/image9.tiff"/><Relationship Id="rId6" Type="http://schemas.openxmlformats.org/officeDocument/2006/relationships/image" Target="../media/image13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2.tiff"/><Relationship Id="rId5" Type="http://schemas.openxmlformats.org/officeDocument/2006/relationships/image" Target="../media/image14.tiff"/><Relationship Id="rId6" Type="http://schemas.openxmlformats.org/officeDocument/2006/relationships/image" Target="../media/image13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Relationship Id="rId3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Relationship Id="rId3" Type="http://schemas.openxmlformats.org/officeDocument/2006/relationships/image" Target="../media/image13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Relationship Id="rId3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hyperlink" Target="mailto:info@ikasan.org?subject=Ikasan%20Info%20Request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8.gif"/><Relationship Id="rId6" Type="http://schemas.openxmlformats.org/officeDocument/2006/relationships/image" Target="../media/image19.gif"/><Relationship Id="rId7" Type="http://schemas.openxmlformats.org/officeDocument/2006/relationships/image" Target="../media/image20.gif"/><Relationship Id="rId8" Type="http://schemas.openxmlformats.org/officeDocument/2006/relationships/image" Target="../media/image21.gif"/><Relationship Id="rId9" Type="http://schemas.openxmlformats.org/officeDocument/2006/relationships/image" Target="../media/image22.gi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8.gif"/><Relationship Id="rId6" Type="http://schemas.openxmlformats.org/officeDocument/2006/relationships/image" Target="../media/image19.gif"/><Relationship Id="rId7" Type="http://schemas.openxmlformats.org/officeDocument/2006/relationships/image" Target="../media/image20.gif"/><Relationship Id="rId8" Type="http://schemas.openxmlformats.org/officeDocument/2006/relationships/image" Target="../media/image21.gif"/><Relationship Id="rId9" Type="http://schemas.openxmlformats.org/officeDocument/2006/relationships/image" Target="../media/image22.gi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4" Type="http://schemas.openxmlformats.org/officeDocument/2006/relationships/image" Target="../media/image18.gif"/><Relationship Id="rId5" Type="http://schemas.openxmlformats.org/officeDocument/2006/relationships/image" Target="../media/image19.gif"/><Relationship Id="rId6" Type="http://schemas.openxmlformats.org/officeDocument/2006/relationships/image" Target="../media/image20.gif"/><Relationship Id="rId7" Type="http://schemas.openxmlformats.org/officeDocument/2006/relationships/image" Target="../media/image21.gif"/><Relationship Id="rId8" Type="http://schemas.openxmlformats.org/officeDocument/2006/relationships/image" Target="../media/image22.gif"/><Relationship Id="rId9" Type="http://schemas.openxmlformats.org/officeDocument/2006/relationships/image" Target="../media/image12.tiff"/><Relationship Id="rId10" Type="http://schemas.openxmlformats.org/officeDocument/2006/relationships/image" Target="../media/image16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4" Type="http://schemas.openxmlformats.org/officeDocument/2006/relationships/image" Target="../media/image22.gif"/><Relationship Id="rId5" Type="http://schemas.openxmlformats.org/officeDocument/2006/relationships/image" Target="../media/image12.tiff"/><Relationship Id="rId6" Type="http://schemas.openxmlformats.org/officeDocument/2006/relationships/image" Target="../media/image15.gif"/><Relationship Id="rId7" Type="http://schemas.openxmlformats.org/officeDocument/2006/relationships/image" Target="../media/image17.gif"/><Relationship Id="rId8" Type="http://schemas.openxmlformats.org/officeDocument/2006/relationships/image" Target="../media/image18.gif"/><Relationship Id="rId9" Type="http://schemas.openxmlformats.org/officeDocument/2006/relationships/image" Target="../media/image20.gif"/><Relationship Id="rId10" Type="http://schemas.openxmlformats.org/officeDocument/2006/relationships/image" Target="../media/image21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4" Type="http://schemas.openxmlformats.org/officeDocument/2006/relationships/image" Target="../media/image19.gif"/><Relationship Id="rId5" Type="http://schemas.openxmlformats.org/officeDocument/2006/relationships/image" Target="../media/image22.gif"/><Relationship Id="rId6" Type="http://schemas.openxmlformats.org/officeDocument/2006/relationships/image" Target="../media/image12.tiff"/><Relationship Id="rId7" Type="http://schemas.openxmlformats.org/officeDocument/2006/relationships/image" Target="../media/image15.gif"/><Relationship Id="rId8" Type="http://schemas.openxmlformats.org/officeDocument/2006/relationships/image" Target="../media/image18.gif"/><Relationship Id="rId9" Type="http://schemas.openxmlformats.org/officeDocument/2006/relationships/image" Target="../media/image20.gif"/><Relationship Id="rId10" Type="http://schemas.openxmlformats.org/officeDocument/2006/relationships/image" Target="../media/image21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9.gif"/><Relationship Id="rId6" Type="http://schemas.openxmlformats.org/officeDocument/2006/relationships/image" Target="../media/image22.gif"/><Relationship Id="rId7" Type="http://schemas.openxmlformats.org/officeDocument/2006/relationships/image" Target="../media/image12.tiff"/><Relationship Id="rId8" Type="http://schemas.openxmlformats.org/officeDocument/2006/relationships/image" Target="../media/image18.gif"/><Relationship Id="rId9" Type="http://schemas.openxmlformats.org/officeDocument/2006/relationships/image" Target="../media/image20.gif"/><Relationship Id="rId10" Type="http://schemas.openxmlformats.org/officeDocument/2006/relationships/image" Target="../media/image21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9.gif"/><Relationship Id="rId6" Type="http://schemas.openxmlformats.org/officeDocument/2006/relationships/image" Target="../media/image20.gif"/><Relationship Id="rId7" Type="http://schemas.openxmlformats.org/officeDocument/2006/relationships/image" Target="../media/image22.gif"/><Relationship Id="rId8" Type="http://schemas.openxmlformats.org/officeDocument/2006/relationships/image" Target="../media/image12.tiff"/><Relationship Id="rId9" Type="http://schemas.openxmlformats.org/officeDocument/2006/relationships/image" Target="../media/image21.gif"/><Relationship Id="rId10" Type="http://schemas.openxmlformats.org/officeDocument/2006/relationships/image" Target="../media/image18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8.gif"/><Relationship Id="rId6" Type="http://schemas.openxmlformats.org/officeDocument/2006/relationships/image" Target="../media/image19.gif"/><Relationship Id="rId7" Type="http://schemas.openxmlformats.org/officeDocument/2006/relationships/image" Target="../media/image20.gif"/><Relationship Id="rId8" Type="http://schemas.openxmlformats.org/officeDocument/2006/relationships/image" Target="../media/image22.gif"/><Relationship Id="rId9" Type="http://schemas.openxmlformats.org/officeDocument/2006/relationships/image" Target="../media/image12.tiff"/><Relationship Id="rId10" Type="http://schemas.openxmlformats.org/officeDocument/2006/relationships/image" Target="../media/image21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image" Target="../media/image17.gif"/><Relationship Id="rId5" Type="http://schemas.openxmlformats.org/officeDocument/2006/relationships/image" Target="../media/image18.gif"/><Relationship Id="rId6" Type="http://schemas.openxmlformats.org/officeDocument/2006/relationships/image" Target="../media/image19.gif"/><Relationship Id="rId7" Type="http://schemas.openxmlformats.org/officeDocument/2006/relationships/image" Target="../media/image20.gif"/><Relationship Id="rId8" Type="http://schemas.openxmlformats.org/officeDocument/2006/relationships/image" Target="../media/image21.gif"/><Relationship Id="rId9" Type="http://schemas.openxmlformats.org/officeDocument/2006/relationships/image" Target="../media/image22.gif"/><Relationship Id="rId10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kasanEIP/ikasan" TargetMode="External"/><Relationship Id="rId4" Type="http://schemas.openxmlformats.org/officeDocument/2006/relationships/hyperlink" Target="https://ikasan.atlassian.net/projects/IKASAN" TargetMode="External"/><Relationship Id="rId5" Type="http://schemas.openxmlformats.org/officeDocument/2006/relationships/hyperlink" Target="https://github.com/ikasanEIP/ikasan/blob/master/ikasaneip/developer/docs/StandaloneDeveloperGuide.md" TargetMode="External"/><Relationship Id="rId6" Type="http://schemas.openxmlformats.org/officeDocument/2006/relationships/hyperlink" Target="mailto:info@ikasan.org?subject=Ikasan%20Query" TargetMode="External"/><Relationship Id="rId7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ikasan.or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9B486C7-3213-AF41-8C4D-22F6499FE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28" y="1866890"/>
            <a:ext cx="11937176" cy="31242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DBA7F45-2F72-514C-A892-4E112C592F3E}"/>
              </a:ext>
            </a:extLst>
          </p:cNvPr>
          <p:cNvSpPr txBox="1"/>
          <p:nvPr/>
        </p:nvSpPr>
        <p:spPr>
          <a:xfrm>
            <a:off x="11554760" y="4883387"/>
            <a:ext cx="5906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en-US" sz="800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Est. 2005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823DA4F-B7ED-A246-8943-528984997EFE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A4B04800-3DE7-0846-84E3-409E419EF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469003"/>
            <a:ext cx="5399314" cy="46317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C2B8DE-A1FF-BD4E-97C2-CE36AE4AB73C}"/>
              </a:ext>
            </a:extLst>
          </p:cNvPr>
          <p:cNvSpPr txBox="1"/>
          <p:nvPr/>
        </p:nvSpPr>
        <p:spPr>
          <a:xfrm>
            <a:off x="6792686" y="1553920"/>
            <a:ext cx="39002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integration can be exponentially complex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bleed out of APIs, data syntax and business semantics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ripple effect of change is massive</a:t>
            </a:r>
            <a:endParaRPr lang="en-US" altLang="en-US" sz="800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D90DA547-99E2-3E46-B2EB-BBF3F5CDF3CD}"/>
              </a:ext>
            </a:extLst>
          </p:cNvPr>
          <p:cNvSpPr txBox="1"/>
          <p:nvPr/>
        </p:nvSpPr>
        <p:spPr>
          <a:xfrm>
            <a:off x="696686" y="907589"/>
            <a:ext cx="539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latin typeface="Gill Sans MT" panose="020B0502020104020203" pitchFamily="34" charset="0"/>
              </a:rPr>
              <a:t>Commonly agreed that “spaghetti integration” is bad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1880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823DA4F-B7ED-A246-8943-528984997EFE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DF395039-3CAB-EE44-991B-FC16F59F7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311835"/>
            <a:ext cx="5399313" cy="463176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7186B30-47DF-6F46-801A-F5FDC61F5990}"/>
              </a:ext>
            </a:extLst>
          </p:cNvPr>
          <p:cNvSpPr txBox="1"/>
          <p:nvPr/>
        </p:nvSpPr>
        <p:spPr>
          <a:xfrm>
            <a:off x="6792684" y="1553920"/>
            <a:ext cx="50945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provision of an </a:t>
            </a:r>
            <a:r>
              <a:rPr lang="en-US" altLang="en-US" dirty="0">
                <a:solidFill>
                  <a:srgbClr val="F25A1F"/>
                </a:solidFill>
                <a:latin typeface="Gill Sans MT" panose="020B0502020104020203" pitchFamily="34" charset="0"/>
              </a:rPr>
              <a:t>Event/Service backbone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single point of integration for </a:t>
            </a:r>
            <a:r>
              <a:rPr lang="en-US" altLang="en-US" dirty="0">
                <a:solidFill>
                  <a:srgbClr val="F25A1F"/>
                </a:solidFill>
                <a:latin typeface="Gill Sans MT" panose="020B0502020104020203" pitchFamily="34" charset="0"/>
              </a:rPr>
              <a:t>EIS business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ripple effect of change is </a:t>
            </a:r>
            <a:r>
              <a:rPr lang="en-US" altLang="en-US" dirty="0">
                <a:solidFill>
                  <a:srgbClr val="F25A1F"/>
                </a:solidFill>
                <a:latin typeface="Gill Sans MT" panose="020B0502020104020203" pitchFamily="34" charset="0"/>
              </a:rPr>
              <a:t>localized</a:t>
            </a:r>
            <a:r>
              <a:rPr lang="en-US" altLang="en-US" dirty="0">
                <a:latin typeface="Gill Sans MT" panose="020B0502020104020203" pitchFamily="34" charset="0"/>
              </a:rPr>
              <a:t> </a:t>
            </a:r>
            <a:br>
              <a:rPr lang="en-US" altLang="en-US" dirty="0">
                <a:latin typeface="Gill Sans MT" panose="020B0502020104020203" pitchFamily="34" charset="0"/>
              </a:rPr>
            </a:br>
            <a:r>
              <a:rPr lang="en-US" altLang="en-US" i="1" dirty="0">
                <a:latin typeface="Gill Sans MT" panose="020B0502020104020203" pitchFamily="34" charset="0"/>
              </a:rPr>
              <a:t>(assuming best practice)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C2299CD-AD41-7A46-9125-C641B650C445}"/>
              </a:ext>
            </a:extLst>
          </p:cNvPr>
          <p:cNvSpPr txBox="1"/>
          <p:nvPr/>
        </p:nvSpPr>
        <p:spPr>
          <a:xfrm>
            <a:off x="696686" y="907589"/>
            <a:ext cx="5669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Standard Enterprise Application Integration (EAI) approach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046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823DA4F-B7ED-A246-8943-528984997EFE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DF395039-3CAB-EE44-991B-FC16F59F7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1311835"/>
            <a:ext cx="5399313" cy="463176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7186B30-47DF-6F46-801A-F5FDC61F5990}"/>
              </a:ext>
            </a:extLst>
          </p:cNvPr>
          <p:cNvSpPr txBox="1"/>
          <p:nvPr/>
        </p:nvSpPr>
        <p:spPr>
          <a:xfrm>
            <a:off x="6792684" y="1553920"/>
            <a:ext cx="5094515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en-US" altLang="en-US" dirty="0">
                <a:solidFill>
                  <a:srgbClr val="F25A1F"/>
                </a:solidFill>
                <a:latin typeface="Gill Sans MT" panose="020B0502020104020203" pitchFamily="34" charset="0"/>
              </a:rPr>
              <a:t>First Steps</a:t>
            </a: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understand your end to end business streams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understand the participating domains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define and model your enterprise domain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model entities as data &amp; behavior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anemic entities (data only) decay over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leverage existing domain knowledge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industry standards likely exist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Enterprise Integration Design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Enterprise Application Design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identify the integration contract touch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</a:rPr>
              <a:t>define </a:t>
            </a:r>
            <a:r>
              <a:rPr lang="en-US" altLang="en-US" dirty="0" err="1">
                <a:solidFill>
                  <a:srgbClr val="F25A1F"/>
                </a:solidFill>
                <a:latin typeface="Gill Sans MT" panose="020B0502020104020203" pitchFamily="34" charset="0"/>
              </a:rPr>
              <a:t>IkasanESB</a:t>
            </a:r>
            <a:r>
              <a:rPr lang="en-US" altLang="en-US" dirty="0">
                <a:solidFill>
                  <a:srgbClr val="F25A1F"/>
                </a:solidFill>
                <a:latin typeface="Gill Sans MT" panose="020B0502020104020203" pitchFamily="34" charset="0"/>
              </a:rPr>
              <a:t> Integration points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C2299CD-AD41-7A46-9125-C641B650C445}"/>
              </a:ext>
            </a:extLst>
          </p:cNvPr>
          <p:cNvSpPr txBox="1"/>
          <p:nvPr/>
        </p:nvSpPr>
        <p:spPr>
          <a:xfrm>
            <a:off x="696686" y="907589"/>
            <a:ext cx="5669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Standard Enterprise Application Integration (EAI) approach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046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43275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4251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4701"/>
            <a:ext cx="68942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Integration Modules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provide a grouping of like business application operations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single logical integration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supports sourcing, distribution, and bi-directional event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built and run as a self-contained service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811484" y="5232318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448626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22098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A65F561-C219-D046-8E93-53416FECC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3951797"/>
            <a:ext cx="1436214" cy="88728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E8D1162-FEFD-5449-A424-2FACE14E3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7146" y="2753885"/>
            <a:ext cx="1015640" cy="294025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AF17AEA-0150-0F4E-AC15-7525C1E0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25024" y="4929090"/>
            <a:ext cx="1436214" cy="88728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A53EB013-294C-A749-B9AD-070624FFA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25412" y="3951797"/>
            <a:ext cx="1436214" cy="88728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DDA848-65A3-734F-B6ED-25B1C85F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4929090"/>
            <a:ext cx="1436214" cy="88728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E25D601-2D23-DC47-BA9D-607A5D203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020" y="4947577"/>
            <a:ext cx="1015640" cy="66614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29BF76F-E3EE-D144-BEB2-DFDAC82AD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751" y="3985083"/>
            <a:ext cx="1015640" cy="66614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056" y="5214248"/>
            <a:ext cx="322836" cy="8012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2F3A74C-3D4A-9D49-B372-862D74E8D7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609" y="4237868"/>
            <a:ext cx="322836" cy="8012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5E73526-59B7-284F-98BA-2113C8DC3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253" y="3985083"/>
            <a:ext cx="1015640" cy="66614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C8B953-7060-1A48-9FA5-A14968B7E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289" y="4251754"/>
            <a:ext cx="322836" cy="801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4320E683-008F-FC47-939F-F61C4B78E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751" y="4947577"/>
            <a:ext cx="1015640" cy="66614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EA2985B-2E68-5B44-9D12-4F6FF2723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609" y="5200362"/>
            <a:ext cx="322836" cy="8012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AF17AEA-0150-0F4E-AC15-7525C1E0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425024" y="2951481"/>
            <a:ext cx="1436214" cy="88728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DDA848-65A3-734F-B6ED-25B1C85F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2951481"/>
            <a:ext cx="1436214" cy="887282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E25D601-2D23-DC47-BA9D-607A5D203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020" y="2969968"/>
            <a:ext cx="1015640" cy="66614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6056" y="3236639"/>
            <a:ext cx="322836" cy="8012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4320E683-008F-FC47-939F-F61C4B78E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751" y="2969968"/>
            <a:ext cx="1015640" cy="66614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EA2985B-2E68-5B44-9D12-4F6FF2723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6609" y="3222753"/>
            <a:ext cx="322836" cy="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21105"/>
            <a:ext cx="79207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Flows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flows belong to an Integration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provide cohesive, atomic operations on business artifacts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multiple flows can be chained to isolate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standard event container allows any data type to be transported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2044793" y="4513490"/>
            <a:ext cx="5431439" cy="1161185"/>
          </a:xfrm>
          <a:prstGeom prst="roundRect">
            <a:avLst/>
          </a:prstGeom>
          <a:solidFill>
            <a:srgbClr val="F25A1F"/>
          </a:solidFill>
          <a:ln w="38100">
            <a:solidFill>
              <a:srgbClr val="F25A1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pic>
        <p:nvPicPr>
          <p:cNvPr id="80" name="Picture 7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E8D1162-FEFD-5449-A424-2FACE14E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689" y="2543097"/>
            <a:ext cx="533282" cy="1543838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DDA848-65A3-734F-B6ED-25B1C85F1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6" y="2981232"/>
            <a:ext cx="754113" cy="465885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E25D601-2D23-DC47-BA9D-607A5D203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612" y="2899234"/>
            <a:ext cx="804348" cy="527563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3313" y="3137249"/>
            <a:ext cx="184220" cy="45719"/>
          </a:xfrm>
          <a:prstGeom prst="rect">
            <a:avLst/>
          </a:prstGeom>
        </p:spPr>
      </p:pic>
      <p:sp>
        <p:nvSpPr>
          <p:cNvPr id="86" name="Rounded Rectangle 85"/>
          <p:cNvSpPr/>
          <p:nvPr/>
        </p:nvSpPr>
        <p:spPr>
          <a:xfrm>
            <a:off x="2220507" y="4889466"/>
            <a:ext cx="1558827" cy="422267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flow</a:t>
            </a:r>
            <a:endParaRPr lang="en-GB" dirty="0"/>
          </a:p>
        </p:txBody>
      </p:sp>
      <p:sp>
        <p:nvSpPr>
          <p:cNvPr id="87" name="Rounded Rectangle 86"/>
          <p:cNvSpPr/>
          <p:nvPr/>
        </p:nvSpPr>
        <p:spPr>
          <a:xfrm>
            <a:off x="5805111" y="4889466"/>
            <a:ext cx="1558827" cy="422267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flow</a:t>
            </a:r>
            <a:endParaRPr lang="en-GB" dirty="0">
              <a:latin typeface="Gill Sans MT" panose="020B0502020104020203" pitchFamily="34" charset="77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4010372" y="4889466"/>
            <a:ext cx="1558827" cy="422267"/>
          </a:xfrm>
          <a:prstGeom prst="roundRect">
            <a:avLst/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flow</a:t>
            </a:r>
            <a:endParaRPr lang="en-GB" dirty="0"/>
          </a:p>
        </p:txBody>
      </p:sp>
      <p:pic>
        <p:nvPicPr>
          <p:cNvPr id="91" name="Picture 9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2012" y="5271532"/>
            <a:ext cx="184220" cy="45719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611" y="5271532"/>
            <a:ext cx="184220" cy="45719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DDA848-65A3-734F-B6ED-25B1C85F1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35" y="4890338"/>
            <a:ext cx="754113" cy="465885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E8D1162-FEFD-5449-A424-2FACE14E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657" y="4494454"/>
            <a:ext cx="533282" cy="1543838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0081" y="5068286"/>
            <a:ext cx="184220" cy="4571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B55995A-167B-A24A-8D91-6B5E3A331A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2588" y="3150765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5340"/>
            <a:ext cx="79207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Flow Components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belong to a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POJO implementations provide independent, interchangeable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isolated white box testing and chained black box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unfettered event transport without overhead of casting or serialization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4D1AE5F-5D07-8C44-A933-2D033C848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53" y="4467934"/>
            <a:ext cx="5386182" cy="12388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5" name="Picture 6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332" y="4955678"/>
            <a:ext cx="322836" cy="80120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8CEECA-0C41-5F4D-8502-39347F4AC9AD}"/>
              </a:ext>
            </a:extLst>
          </p:cNvPr>
          <p:cNvSpPr/>
          <p:nvPr/>
        </p:nvSpPr>
        <p:spPr>
          <a:xfrm>
            <a:off x="1523098" y="2887173"/>
            <a:ext cx="2388660" cy="536295"/>
          </a:xfrm>
          <a:prstGeom prst="roundRect">
            <a:avLst/>
          </a:prstGeom>
          <a:solidFill>
            <a:srgbClr val="F7552D"/>
          </a:solidFill>
          <a:ln w="38100">
            <a:solidFill>
              <a:srgbClr val="F25A1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pic>
        <p:nvPicPr>
          <p:cNvPr id="27" name="Picture 2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0B7A15B-38EA-DB40-8996-9FD487FC1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359" y="2555215"/>
            <a:ext cx="533282" cy="154383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B8CAEB-5F0B-CD46-98EF-7C4BC4B25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686" y="2981232"/>
            <a:ext cx="754113" cy="4658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D321C60A-1F74-384E-8085-D3BF046EF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882" y="3116929"/>
            <a:ext cx="184220" cy="45719"/>
          </a:xfrm>
          <a:prstGeom prst="rect">
            <a:avLst/>
          </a:prstGeom>
        </p:spPr>
      </p:pic>
      <p:sp>
        <p:nvSpPr>
          <p:cNvPr id="30" name="Rounded Rectangl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F22C4EF-49BF-984F-B2D5-E4A75E44DDC9}"/>
              </a:ext>
            </a:extLst>
          </p:cNvPr>
          <p:cNvSpPr/>
          <p:nvPr/>
        </p:nvSpPr>
        <p:spPr>
          <a:xfrm>
            <a:off x="1660292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BE1D0BE-7CB1-A74B-A2A2-56824956067B}"/>
              </a:ext>
            </a:extLst>
          </p:cNvPr>
          <p:cNvSpPr/>
          <p:nvPr/>
        </p:nvSpPr>
        <p:spPr>
          <a:xfrm>
            <a:off x="2417391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1842D8D-A11A-BD46-B03C-8904DDCB3499}"/>
              </a:ext>
            </a:extLst>
          </p:cNvPr>
          <p:cNvSpPr/>
          <p:nvPr/>
        </p:nvSpPr>
        <p:spPr>
          <a:xfrm>
            <a:off x="3184864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C97FFFF-E9E9-3145-996D-9EC3975FC6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8699" y="3003303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21250"/>
            <a:ext cx="79207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Flow Contracts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management API for business flow control (start, stop, pause, resume)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runtime status API for real-time health (running, stopped, recovering, 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monitor API for pluggable health notification as real-time alerting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recovery manager for configurable exception handling &amp; automated recovery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1523098" y="2887173"/>
            <a:ext cx="2388660" cy="536295"/>
          </a:xfrm>
          <a:prstGeom prst="roundRect">
            <a:avLst/>
          </a:prstGeom>
          <a:solidFill>
            <a:srgbClr val="F7552D"/>
          </a:solidFill>
          <a:ln w="38100">
            <a:solidFill>
              <a:srgbClr val="F25A1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pic>
        <p:nvPicPr>
          <p:cNvPr id="33" name="Picture 3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E8D1162-FEFD-5449-A424-2FACE14E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170" y="2553257"/>
            <a:ext cx="533282" cy="154383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0DDA848-65A3-734F-B6ED-25B1C85F1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6" y="2981232"/>
            <a:ext cx="754113" cy="46588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1E42000-4EC3-0440-95AA-ED78EA62C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14" y="3116929"/>
            <a:ext cx="184220" cy="45719"/>
          </a:xfrm>
          <a:prstGeom prst="rect">
            <a:avLst/>
          </a:prstGeom>
        </p:spPr>
      </p:pic>
      <p:sp>
        <p:nvSpPr>
          <p:cNvPr id="36" name="Rounded Rectangle 35"/>
          <p:cNvSpPr/>
          <p:nvPr/>
        </p:nvSpPr>
        <p:spPr>
          <a:xfrm>
            <a:off x="1660292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3" name="Rounded Rectangle 52"/>
          <p:cNvSpPr/>
          <p:nvPr/>
        </p:nvSpPr>
        <p:spPr>
          <a:xfrm>
            <a:off x="2417391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2" name="Rounded Rectangle 61"/>
          <p:cNvSpPr/>
          <p:nvPr/>
        </p:nvSpPr>
        <p:spPr>
          <a:xfrm>
            <a:off x="3184864" y="3052135"/>
            <a:ext cx="604699" cy="23381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4" name="Picture 6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4D1AE5F-5D07-8C44-A933-2D033C8483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7453" y="4467934"/>
            <a:ext cx="5386182" cy="1238868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67" name="Straight Arrow Connector 66"/>
          <p:cNvCxnSpPr/>
          <p:nvPr/>
        </p:nvCxnSpPr>
        <p:spPr>
          <a:xfrm>
            <a:off x="1103053" y="4702035"/>
            <a:ext cx="914400" cy="1588"/>
          </a:xfrm>
          <a:prstGeom prst="straightConnector1">
            <a:avLst/>
          </a:prstGeom>
          <a:ln>
            <a:solidFill>
              <a:srgbClr val="F7552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1085592" y="4467934"/>
            <a:ext cx="4878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25A1F"/>
                </a:solidFill>
              </a:rPr>
              <a:t>stop()</a:t>
            </a:r>
            <a:endParaRPr lang="en-GB" sz="1000" dirty="0"/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1108046" y="4899795"/>
            <a:ext cx="914400" cy="1588"/>
          </a:xfrm>
          <a:prstGeom prst="straightConnector1">
            <a:avLst/>
          </a:prstGeom>
          <a:ln>
            <a:solidFill>
              <a:srgbClr val="F7552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1090585" y="4665694"/>
            <a:ext cx="50163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25A1F"/>
                </a:solidFill>
              </a:rPr>
              <a:t>start()</a:t>
            </a:r>
            <a:endParaRPr lang="en-GB" sz="1000" dirty="0"/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1108046" y="5115255"/>
            <a:ext cx="914400" cy="1588"/>
          </a:xfrm>
          <a:prstGeom prst="straightConnector1">
            <a:avLst/>
          </a:prstGeom>
          <a:ln>
            <a:solidFill>
              <a:srgbClr val="F7552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1090585" y="4881154"/>
            <a:ext cx="5725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25A1F"/>
                </a:solidFill>
              </a:rPr>
              <a:t>pause()</a:t>
            </a:r>
            <a:endParaRPr lang="en-GB" sz="1000" dirty="0"/>
          </a:p>
        </p:txBody>
      </p:sp>
      <p:cxnSp>
        <p:nvCxnSpPr>
          <p:cNvPr id="74" name="Straight Arrow Connector 73"/>
          <p:cNvCxnSpPr/>
          <p:nvPr/>
        </p:nvCxnSpPr>
        <p:spPr>
          <a:xfrm>
            <a:off x="1106689" y="5313015"/>
            <a:ext cx="914400" cy="1588"/>
          </a:xfrm>
          <a:prstGeom prst="straightConnector1">
            <a:avLst/>
          </a:prstGeom>
          <a:ln>
            <a:solidFill>
              <a:srgbClr val="F7552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1095578" y="5078914"/>
            <a:ext cx="6530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25A1F"/>
                </a:solidFill>
              </a:rPr>
              <a:t>resume()</a:t>
            </a:r>
            <a:endParaRPr lang="en-GB" sz="10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1105332" y="5533455"/>
            <a:ext cx="914400" cy="1588"/>
          </a:xfrm>
          <a:prstGeom prst="straightConnector1">
            <a:avLst/>
          </a:prstGeom>
          <a:ln>
            <a:solidFill>
              <a:srgbClr val="F7552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1100571" y="5299354"/>
            <a:ext cx="7488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rgbClr val="F25A1F"/>
                </a:solidFill>
              </a:rPr>
              <a:t>getStatus</a:t>
            </a:r>
            <a:r>
              <a:rPr lang="en-US" sz="1000" dirty="0">
                <a:solidFill>
                  <a:srgbClr val="F25A1F"/>
                </a:solidFill>
              </a:rPr>
              <a:t>()</a:t>
            </a:r>
            <a:endParaRPr lang="en-GB" sz="1000" dirty="0"/>
          </a:p>
        </p:txBody>
      </p:sp>
      <p:pic>
        <p:nvPicPr>
          <p:cNvPr id="25" name="Picture 2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468A8E50-CB40-4D49-8DFE-37EA503AFA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8699" y="3003303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7589"/>
            <a:ext cx="79207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Component Types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consumers are always the starting component for any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consumers can support any type of 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extend guaranteed integrity to non-guaranteed EIS sources/targets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no proprietary knowledge required – only EIS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API adaptors are pluggable and re-useable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API support can be 3</a:t>
            </a:r>
            <a:r>
              <a:rPr lang="en-US" altLang="en-US" baseline="30000" dirty="0">
                <a:latin typeface="Gill Sans MT" panose="020B0502020104020203" pitchFamily="34" charset="77"/>
              </a:rPr>
              <a:t>rd</a:t>
            </a:r>
            <a:r>
              <a:rPr lang="en-US" altLang="en-US" dirty="0">
                <a:latin typeface="Gill Sans MT" panose="020B0502020104020203" pitchFamily="34" charset="77"/>
              </a:rPr>
              <a:t> party off-the-shelf or custom developed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83" name="Picture 8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4D1AE5F-5D07-8C44-A933-2D033C848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53" y="4467934"/>
            <a:ext cx="5386182" cy="12388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FFD96D1-51E6-484C-BD1C-877E8D805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459" y="4974343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7589"/>
            <a:ext cx="79207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Component Types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any number of components can operate on data following a consumer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converter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translator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splitter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filter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sequencer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broker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single-recipient router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multi-recipient router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producer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</a:endParaRP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83" name="Picture 8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4D1AE5F-5D07-8C44-A933-2D033C848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53" y="4467934"/>
            <a:ext cx="5386182" cy="12388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6EC1F2C-8B74-B141-89E0-0BE0551E0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779" y="4974343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7589"/>
            <a:ext cx="7920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Component Types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producer components always end a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several producers may exist in the flow if the flow has branched routes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Arial"/>
              <a:buChar char="•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83" name="Picture 8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4D1AE5F-5D07-8C44-A933-2D033C848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453" y="4467934"/>
            <a:ext cx="5386182" cy="12388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6C135CA-1FAC-A44D-98E6-7626843D2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939" y="4974343"/>
            <a:ext cx="703632" cy="60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71F60F5-0FE7-D944-879C-CCE9DF500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57860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876D14F-E65D-394E-8A7E-F00370CBC725}"/>
              </a:ext>
            </a:extLst>
          </p:cNvPr>
          <p:cNvSpPr txBox="1"/>
          <p:nvPr/>
        </p:nvSpPr>
        <p:spPr>
          <a:xfrm>
            <a:off x="2670628" y="4549783"/>
            <a:ext cx="8479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>
                <a:latin typeface="Gill Sans MT" panose="020B0502020104020203" pitchFamily="34" charset="0"/>
              </a:rPr>
              <a:t>Open Source</a:t>
            </a:r>
          </a:p>
          <a:p>
            <a:r>
              <a:rPr lang="en-AU" sz="3600" dirty="0">
                <a:latin typeface="Gill Sans MT" panose="020B0502020104020203" pitchFamily="34" charset="0"/>
              </a:rPr>
              <a:t>Enterprise Integration Platform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9F2A9D57-BFE4-A246-9D9F-700DD41BAF06}"/>
              </a:ext>
            </a:extLst>
          </p:cNvPr>
          <p:cNvSpPr txBox="1"/>
          <p:nvPr/>
        </p:nvSpPr>
        <p:spPr>
          <a:xfrm>
            <a:off x="2670627" y="5750112"/>
            <a:ext cx="8479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Gill Sans MT" panose="020B0502020104020203" pitchFamily="34" charset="0"/>
              </a:rPr>
              <a:t>May </a:t>
            </a:r>
            <a:r>
              <a:rPr lang="en-AU" dirty="0" smtClean="0">
                <a:latin typeface="Gill Sans MT" panose="020B0502020104020203" pitchFamily="34" charset="0"/>
              </a:rPr>
              <a:t>2</a:t>
            </a:r>
            <a:r>
              <a:rPr lang="en-AU" spc="-150" dirty="0" smtClean="0">
                <a:latin typeface="Gill Sans MT" panose="020B0502020104020203" pitchFamily="34" charset="0"/>
              </a:rPr>
              <a:t>019</a:t>
            </a:r>
          </a:p>
          <a:p>
            <a:r>
              <a:rPr lang="en-AU" spc="-150" dirty="0" smtClean="0">
                <a:solidFill>
                  <a:srgbClr val="F25A1F"/>
                </a:solidFill>
                <a:latin typeface="Gill Sans MT" panose="020B0502020104020203" pitchFamily="34" charset="0"/>
                <a:hlinkClick r:id="rId3"/>
              </a:rPr>
              <a:t>Info@ikasan.org</a:t>
            </a:r>
            <a:r>
              <a:rPr lang="en-AU" dirty="0" smtClean="0">
                <a:solidFill>
                  <a:srgbClr val="F25A1F"/>
                </a:solidFill>
                <a:latin typeface="Gill Sans MT" panose="020B0502020104020203" pitchFamily="34" charset="0"/>
              </a:rPr>
              <a:t> </a:t>
            </a:r>
            <a:endParaRPr lang="en-AU" dirty="0">
              <a:solidFill>
                <a:srgbClr val="F25A1F"/>
              </a:solidFill>
              <a:latin typeface="Gill Sans MT" panose="020B05020201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8C3F00D-DD9F-874E-BA29-47E79AD72D2B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Translating the Architecture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696686" y="907589"/>
            <a:ext cx="79207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IkasanESB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Dashboard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single pane view of the entire </a:t>
            </a:r>
            <a:r>
              <a:rPr lang="en-US" altLang="en-US" dirty="0" err="1">
                <a:latin typeface="Gill Sans MT" panose="020B0502020104020203" pitchFamily="34" charset="77"/>
              </a:rPr>
              <a:t>IkasanESB</a:t>
            </a:r>
            <a:r>
              <a:rPr lang="en-US" altLang="en-US" dirty="0">
                <a:latin typeface="Gill Sans MT" panose="020B0502020104020203" pitchFamily="34" charset="77"/>
              </a:rPr>
              <a:t> Integration Module estate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management and administration for all services including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user/group principals, roles, and policies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configuration of Integration Modules, flows, and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sub-second searches of data events across the entire estate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errors, exclusions, resubmissions, and event recording and replay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typically used by IT support and business teams</a:t>
            </a:r>
          </a:p>
          <a:p>
            <a:pPr marL="285750" indent="-285750"/>
            <a:endParaRPr lang="en-US" altLang="en-US" dirty="0">
              <a:latin typeface="Gill Sans MT" panose="020B0502020104020203" pitchFamily="34" charset="7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792002" y="1065981"/>
            <a:ext cx="3227082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25A1F"/>
                </a:solidFill>
              </a:rPr>
              <a:t> </a:t>
            </a:r>
            <a:r>
              <a:rPr lang="en-US" altLang="en-US" sz="1600" dirty="0">
                <a:latin typeface="Gill Sans MT" panose="020B0502020104020203" pitchFamily="34" charset="0"/>
              </a:rPr>
              <a:t>Key Strategies</a:t>
            </a:r>
          </a:p>
          <a:p>
            <a:endParaRPr lang="en-US" sz="1400" dirty="0">
              <a:solidFill>
                <a:srgbClr val="F25A1F"/>
              </a:solidFill>
            </a:endParaRPr>
          </a:p>
          <a:p>
            <a:pPr>
              <a:buFont typeface="Wingdings" charset="2"/>
              <a:buChar char="ü"/>
            </a:pPr>
            <a:r>
              <a:rPr lang="en-US" sz="1600" dirty="0">
                <a:solidFill>
                  <a:srgbClr val="F25A1F"/>
                </a:solidFill>
              </a:rPr>
              <a:t> single point integration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loose coupling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variety of standard contracts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separation of concerns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tight cohesion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standard design patterns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interchangeable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highly testable constructs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data integrity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management &amp; control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monitor &amp; alerting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minimal manual intervention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support any protocol/entity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business event tracking</a:t>
            </a:r>
          </a:p>
          <a:p>
            <a:pPr>
              <a:buFont typeface="Wingdings" charset="2"/>
              <a:buChar char="ü"/>
            </a:pPr>
            <a:r>
              <a:rPr lang="en-US" altLang="en-US" sz="1600" dirty="0">
                <a:solidFill>
                  <a:srgbClr val="F25A1F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 operational audit</a:t>
            </a:r>
          </a:p>
          <a:p>
            <a:pPr>
              <a:buFont typeface="Arial"/>
              <a:buChar char="•"/>
            </a:pPr>
            <a:endParaRPr lang="en-US" altLang="en-US" sz="1400" dirty="0">
              <a:solidFill>
                <a:srgbClr val="F25A1F"/>
              </a:solidFill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1962494" y="4083497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083" y="4264317"/>
            <a:ext cx="905479" cy="87705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780" y="4264319"/>
            <a:ext cx="905479" cy="87705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932" y="4264318"/>
            <a:ext cx="905478" cy="87705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6347" y="4264318"/>
            <a:ext cx="905478" cy="87705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1132" y="4264317"/>
            <a:ext cx="905479" cy="87705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0715" y="4264317"/>
            <a:ext cx="905479" cy="87705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1978" y="4264318"/>
            <a:ext cx="905478" cy="87705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741" y="3562816"/>
            <a:ext cx="1001619" cy="2899664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70744" y="4702845"/>
            <a:ext cx="322836" cy="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41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781" y="3070530"/>
            <a:ext cx="905479" cy="87705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30" y="3070531"/>
            <a:ext cx="905478" cy="87705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045" y="3070531"/>
            <a:ext cx="905478" cy="877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413" y="3070530"/>
            <a:ext cx="905479" cy="87705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1676" y="3070531"/>
            <a:ext cx="905478" cy="877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D1E995C9-32F4-A54F-90BE-9BDBA6E29BC6}"/>
              </a:ext>
            </a:extLst>
          </p:cNvPr>
          <p:cNvSpPr txBox="1"/>
          <p:nvPr/>
        </p:nvSpPr>
        <p:spPr>
          <a:xfrm>
            <a:off x="2472193" y="4193077"/>
            <a:ext cx="6654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Management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Record &amp; Replay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Hospital Services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Mapping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Configuration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Wiretap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Monitoring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830867B-2A47-AE43-B099-EA6B45EB88A2}"/>
              </a:ext>
            </a:extLst>
          </p:cNvPr>
          <p:cNvSpPr txBox="1"/>
          <p:nvPr/>
        </p:nvSpPr>
        <p:spPr>
          <a:xfrm>
            <a:off x="735287" y="907589"/>
            <a:ext cx="9947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Standard Services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standard services are automatically included with each Integration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service contracts are pluggable, so replacing default implementation with custom is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standard services are summarised below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876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932" y="3070530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781" y="3070531"/>
            <a:ext cx="905478" cy="87705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5196" y="3070531"/>
            <a:ext cx="905478" cy="877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830" y="2144880"/>
            <a:ext cx="1861127" cy="180270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9564" y="3070530"/>
            <a:ext cx="905479" cy="87705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3" y="4193077"/>
            <a:ext cx="66549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flow management for runtime control and status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user management authentication and authorisation per service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event management across services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deployment controls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audit logs  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87313" y="3070532"/>
            <a:ext cx="905479" cy="8770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8" y="907589"/>
            <a:ext cx="10208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Management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management service endpoints are available across all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artefacts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 provides a single pane view of all Integration Modules and management therein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REST API service access for automation of calls to services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3021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998" y="2137185"/>
            <a:ext cx="1864630" cy="180609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3932" y="3070530"/>
            <a:ext cx="905479" cy="87705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4781" y="3070531"/>
            <a:ext cx="905478" cy="87705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5196" y="3070531"/>
            <a:ext cx="905478" cy="87705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69564" y="3070530"/>
            <a:ext cx="905479" cy="87705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Record &amp; Replay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supports event recording per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events can be replayed to this or another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instance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invaluable for EIS business system crash/recovery or production data replay to test environments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any data event can be recorded and replayed as if from source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event data can be recorded in one environment and replayed to another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replay can occur in the normal event flow, or normal event flow paused whilst replay is in progress    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replay is authenticated/authorised and fully audited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9431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  <a:p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630" y="2141487"/>
            <a:ext cx="1864630" cy="1806099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3932" y="3070530"/>
            <a:ext cx="905479" cy="87705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5196" y="3070531"/>
            <a:ext cx="905478" cy="8770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69564" y="3070530"/>
            <a:ext cx="905479" cy="87705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any technical or business data errors within the flow get logged to the Error Reporting Service 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business data errors which may block other events can be excluded and parked for user attention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any excluded event may be resubmitted back into the normal flow 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all services above are visible and managed through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Hospital Services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error reporting service provides visibility of all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exclusions service allows individual bad events to be removed from the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resubmission service supports the resubmission of previously error events back into the flow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1647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  <a:p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1246" y="2144895"/>
            <a:ext cx="1861111" cy="180269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30" y="3070531"/>
            <a:ext cx="905478" cy="877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5196" y="3070531"/>
            <a:ext cx="905478" cy="8770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69564" y="3070530"/>
            <a:ext cx="905479" cy="8770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supports simple and complex relationships – 1:1, 1:n, n:1, </a:t>
            </a:r>
            <a:r>
              <a:rPr lang="en-AU" dirty="0" err="1">
                <a:latin typeface="Gill Sans MT" panose="020B0502020104020203" pitchFamily="34" charset="77"/>
              </a:rPr>
              <a:t>n:n</a:t>
            </a:r>
            <a:endParaRPr lang="en-AU" dirty="0">
              <a:latin typeface="Gill Sans MT" panose="020B0502020104020203" pitchFamily="34" charset="77"/>
            </a:endParaRP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mappings can be defined, named, and reused across the estate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runtime configuration that doesn’t require build or deployment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all mappings are visible and managed through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Mapping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provides event attribute mapping as part of data transformation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9833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  <a:p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781" y="3070530"/>
            <a:ext cx="905479" cy="87705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30" y="3070531"/>
            <a:ext cx="905478" cy="877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3373" y="2144896"/>
            <a:ext cx="1861110" cy="18026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25196" y="3070531"/>
            <a:ext cx="905478" cy="87705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Configuration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allows runtime configuration for all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artefacts i.e. components, flows, monitors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supports standard CRUD operations across all configurations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runtime configuration that doesn’t require build or deployment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configurations may be imported and exported as XML or JSON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all configurations are visible and managed through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4459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  <a:p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781" y="3070530"/>
            <a:ext cx="905479" cy="87705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30" y="3070531"/>
            <a:ext cx="905478" cy="87705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3084" y="2156059"/>
            <a:ext cx="1849586" cy="179152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413" y="3070530"/>
            <a:ext cx="905479" cy="877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0827" y="3070531"/>
            <a:ext cx="905478" cy="87705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supports text content searching across millions of captured events sub-second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typically used for support and troubleshooting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end to end lineage of data events regardless of transformations or system exit/re-entry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all configurations are visible and managed through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Wiretap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dynamic capture of real-time in-flight events at any point within the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278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Services</a:t>
            </a:r>
            <a:endParaRPr lang="en-AU" sz="3600" dirty="0">
              <a:latin typeface="Gill Sans MT" panose="020B0502020104020203" pitchFamily="34" charset="0"/>
            </a:endParaRPr>
          </a:p>
          <a:p>
            <a:endParaRPr lang="en-AU" sz="3600" dirty="0">
              <a:latin typeface="Gill Sans MT" panose="020B0502020104020203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283083D-D37A-B94F-A273-5768A2067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781" y="3070530"/>
            <a:ext cx="905479" cy="87705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B316E38-FDD9-3247-AC1A-FF00814B0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478" y="3070532"/>
            <a:ext cx="905479" cy="8770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BB21759-75E0-F347-A3F5-4A6648889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630" y="3070531"/>
            <a:ext cx="905478" cy="87705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B11FAC8-2404-E046-AD08-31481BA05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6045" y="3070531"/>
            <a:ext cx="905478" cy="87705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F7FCA7C-417C-234B-BD4E-5632F7549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830" y="3070530"/>
            <a:ext cx="905479" cy="87705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58541E4-CDF0-7643-AD78-B1140FF466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413" y="3070530"/>
            <a:ext cx="905479" cy="87705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3AA385D-E6D1-A844-91EF-0DE9293E49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0976" y="2144897"/>
            <a:ext cx="1861109" cy="18026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607E72C-CEAA-7B45-AD66-45B6701D9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5287" y="3074376"/>
            <a:ext cx="1001619" cy="28996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F031635-502C-094E-A175-EDA3EE11D4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06708" y="3469000"/>
            <a:ext cx="322836" cy="801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Monitor Service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capture any state change in runtime flows i.e. stopped, paused, running, recovering,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notifiers connect to external Enterprise Monitoring tools to report state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E89752F-6C3E-3347-B425-6767CE2CEBE1}"/>
              </a:ext>
            </a:extLst>
          </p:cNvPr>
          <p:cNvSpPr txBox="1"/>
          <p:nvPr/>
        </p:nvSpPr>
        <p:spPr>
          <a:xfrm>
            <a:off x="2472192" y="4193077"/>
            <a:ext cx="946752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default monitor reports any runtime flow state change in real-time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custom monitors can be easily added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notifiers push notifications of runtime change to any API i.e. Email, </a:t>
            </a:r>
            <a:r>
              <a:rPr lang="en-AU" dirty="0" err="1">
                <a:latin typeface="Gill Sans MT" panose="020B0502020104020203" pitchFamily="34" charset="77"/>
              </a:rPr>
              <a:t>Solarwinds</a:t>
            </a:r>
            <a:r>
              <a:rPr lang="en-AU" dirty="0">
                <a:latin typeface="Gill Sans MT" panose="020B0502020104020203" pitchFamily="34" charset="77"/>
              </a:rPr>
              <a:t>, </a:t>
            </a:r>
            <a:r>
              <a:rPr lang="en-AU" dirty="0" err="1">
                <a:latin typeface="Gill Sans MT" panose="020B0502020104020203" pitchFamily="34" charset="77"/>
              </a:rPr>
              <a:t>Zenoss</a:t>
            </a:r>
            <a:r>
              <a:rPr lang="en-AU" dirty="0">
                <a:latin typeface="Gill Sans MT" panose="020B0502020104020203" pitchFamily="34" charset="77"/>
              </a:rPr>
              <a:t>, HTTP</a:t>
            </a:r>
          </a:p>
          <a:p>
            <a:pPr>
              <a:buFont typeface="Arial"/>
              <a:buChar char="•"/>
            </a:pPr>
            <a:r>
              <a:rPr lang="en-AU" dirty="0">
                <a:latin typeface="Gill Sans MT" panose="020B0502020104020203" pitchFamily="34" charset="77"/>
              </a:rPr>
              <a:t> all configurations are visible and managed through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>
              <a:buFont typeface="Arial"/>
              <a:buChar char="•"/>
            </a:pPr>
            <a:endParaRPr lang="en-AU" sz="36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9054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Application Integration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6186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Post Trade Execution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Bloomberg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Trade Feed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Consolidated Message Feed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Derivative Settlement Feed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Daily Trade Reporting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PATS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Espeed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TradeWeb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ION, Anvil, &amp; </a:t>
            </a:r>
            <a:r>
              <a:rPr lang="en-AU" dirty="0" err="1">
                <a:latin typeface="Gill Sans MT" panose="020B0502020104020203" pitchFamily="34" charset="77"/>
              </a:rPr>
              <a:t>Fidessa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Positions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Bloomberg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Intellimatch</a:t>
            </a:r>
            <a:endParaRPr lang="en-AU" dirty="0">
              <a:latin typeface="Gill Sans MT" panose="020B0502020104020203" pitchFamily="34" charset="77"/>
            </a:endParaRPr>
          </a:p>
          <a:p>
            <a:endParaRPr lang="en-US" dirty="0">
              <a:solidFill>
                <a:srgbClr val="F25A1F"/>
              </a:solidFill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Price Marks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Bloomberg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9E09647D-40C8-0C40-B01C-C6924EEC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345E55A-E6B1-5245-ACCB-D6461BD72DD4}"/>
              </a:ext>
            </a:extLst>
          </p:cNvPr>
          <p:cNvSpPr txBox="1"/>
          <p:nvPr/>
        </p:nvSpPr>
        <p:spPr>
          <a:xfrm>
            <a:off x="696686" y="261258"/>
            <a:ext cx="10147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>
                <a:latin typeface="Gill Sans MT" panose="020B0502020104020203" pitchFamily="34" charset="0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812E294-4AC8-B346-BF1F-B704E344D676}"/>
              </a:ext>
            </a:extLst>
          </p:cNvPr>
          <p:cNvSpPr txBox="1"/>
          <p:nvPr/>
        </p:nvSpPr>
        <p:spPr>
          <a:xfrm>
            <a:off x="696686" y="907589"/>
            <a:ext cx="10147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The Problem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Architecture 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Translating the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0"/>
              </a:rPr>
              <a:t>Ikasan</a:t>
            </a:r>
            <a:r>
              <a:rPr lang="en-AU" dirty="0">
                <a:latin typeface="Gill Sans MT" panose="020B0502020104020203" pitchFamily="34" charset="0"/>
              </a:rPr>
              <a:t>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Business Application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Technology 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0"/>
              </a:rPr>
              <a:t>Ikasan</a:t>
            </a:r>
            <a:r>
              <a:rPr lang="en-AU" dirty="0">
                <a:latin typeface="Gill Sans MT" panose="020B0502020104020203" pitchFamily="34" charset="0"/>
              </a:rPr>
              <a:t> Releases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833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923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Application Integration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Trade Matching, Reporting &amp; Reconciliation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TRAX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Bloomberg Daily Trade Reporting</a:t>
            </a: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Sales Commission Reporting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Reference Data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Bloomberg Data License Per Security; Data License Back Office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MACE Convertible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Swap Monitor Financial Calendar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Fidessa</a:t>
            </a:r>
            <a:r>
              <a:rPr lang="en-AU" dirty="0">
                <a:latin typeface="Gill Sans MT" panose="020B0502020104020203" pitchFamily="34" charset="77"/>
              </a:rPr>
              <a:t> ETP and ATP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GoldenSource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Market Data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Markit</a:t>
            </a:r>
            <a:r>
              <a:rPr lang="en-AU" dirty="0">
                <a:latin typeface="Gill Sans MT" panose="020B0502020104020203" pitchFamily="34" charset="77"/>
              </a:rPr>
              <a:t> CDS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Markit</a:t>
            </a:r>
            <a:r>
              <a:rPr lang="en-AU" dirty="0">
                <a:latin typeface="Gill Sans MT" panose="020B0502020104020203" pitchFamily="34" charset="77"/>
              </a:rPr>
              <a:t> </a:t>
            </a:r>
            <a:r>
              <a:rPr lang="en-AU" dirty="0" err="1">
                <a:latin typeface="Gill Sans MT" panose="020B0502020104020203" pitchFamily="34" charset="77"/>
              </a:rPr>
              <a:t>iBoxx</a:t>
            </a:r>
            <a:r>
              <a:rPr lang="en-AU" dirty="0">
                <a:latin typeface="Gill Sans MT" panose="020B0502020104020203" pitchFamily="34" charset="77"/>
              </a:rPr>
              <a:t> Benchmark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Asset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Bank of America Merrill Lynch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BB851F9-3E9E-5E49-A5FA-499733E2F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9360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Application Integration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Settlements &amp; Operations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SWIFT Alliance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GlobOp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Ratings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Moodys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Standard &amp; </a:t>
            </a:r>
            <a:r>
              <a:rPr lang="en-AU" dirty="0" err="1">
                <a:latin typeface="Gill Sans MT" panose="020B0502020104020203" pitchFamily="34" charset="77"/>
              </a:rPr>
              <a:t>Poors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Compliance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Thomson Reuters </a:t>
            </a:r>
            <a:r>
              <a:rPr lang="en-AU" dirty="0" err="1">
                <a:latin typeface="Gill Sans MT" panose="020B0502020104020203" pitchFamily="34" charset="77"/>
              </a:rPr>
              <a:t>TransWatch</a:t>
            </a:r>
            <a:r>
              <a:rPr lang="en-AU" dirty="0">
                <a:latin typeface="Gill Sans MT" panose="020B0502020104020203" pitchFamily="34" charset="77"/>
              </a:rPr>
              <a:t> Securities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B-Next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Corporate Actions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FTI Corporate Action &amp; Securities Universe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15DDAB6-AF18-5347-9C4B-E5467E53B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Technology Stack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830867B-2A47-AE43-B099-EA6B45EB88A2}"/>
              </a:ext>
            </a:extLst>
          </p:cNvPr>
          <p:cNvSpPr txBox="1"/>
          <p:nvPr/>
        </p:nvSpPr>
        <p:spPr>
          <a:xfrm>
            <a:off x="824497" y="907589"/>
            <a:ext cx="9947323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Development Stack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Core Technologies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Java 1.8+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SpringBoot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Test Frameworks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JUnit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JMock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SpringBootTest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Flow Test Harness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Scaffolding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source management, peer review, acceptance management – </a:t>
            </a:r>
            <a:r>
              <a:rPr lang="en-AU" dirty="0" err="1">
                <a:latin typeface="Gill Sans MT" panose="020B0502020104020203" pitchFamily="34" charset="77"/>
              </a:rPr>
              <a:t>GitHub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requirements and issues management – </a:t>
            </a:r>
            <a:r>
              <a:rPr lang="en-AU" dirty="0" err="1">
                <a:latin typeface="Gill Sans MT" panose="020B0502020104020203" pitchFamily="34" charset="77"/>
              </a:rPr>
              <a:t>Jira</a:t>
            </a:r>
            <a:endParaRPr lang="en-AU" dirty="0">
              <a:latin typeface="Gill Sans MT" panose="020B0502020104020203" pitchFamily="34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project build management – Maven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project artefact management – </a:t>
            </a:r>
            <a:r>
              <a:rPr lang="en-AU" dirty="0" err="1">
                <a:latin typeface="Gill Sans MT" panose="020B0502020104020203" pitchFamily="34" charset="77"/>
              </a:rPr>
              <a:t>Sonotype</a:t>
            </a:r>
            <a:r>
              <a:rPr lang="en-AU" dirty="0">
                <a:latin typeface="Gill Sans MT" panose="020B0502020104020203" pitchFamily="34" charset="77"/>
              </a:rPr>
              <a:t> Nexus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continuous integration – Travis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EAA8BA6-7F93-DA47-AA5D-E383A2F73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876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Technology Stack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830867B-2A47-AE43-B099-EA6B45EB88A2}"/>
              </a:ext>
            </a:extLst>
          </p:cNvPr>
          <p:cNvSpPr txBox="1"/>
          <p:nvPr/>
        </p:nvSpPr>
        <p:spPr>
          <a:xfrm>
            <a:off x="824497" y="907589"/>
            <a:ext cx="9947323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Runtime Stack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IkasanESB</a:t>
            </a:r>
            <a:r>
              <a:rPr lang="en-AU" dirty="0">
                <a:latin typeface="Gill Sans MT" panose="020B0502020104020203" pitchFamily="34" charset="77"/>
              </a:rPr>
              <a:t>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Ikasaneip-2.x – engine underpinning all operations and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IkasanESB</a:t>
            </a:r>
            <a:r>
              <a:rPr lang="en-AU" dirty="0">
                <a:latin typeface="Gill Sans MT" panose="020B0502020104020203" pitchFamily="34" charset="77"/>
              </a:rPr>
              <a:t> Optional Enterprise Modules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-test-component – endpoint components for test event generation</a:t>
            </a:r>
          </a:p>
          <a:p>
            <a:pPr marL="742950" lvl="1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Persistence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any Enterprise relational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H2 database is shipped by default in the samples and Maven archetypes</a:t>
            </a:r>
          </a:p>
          <a:p>
            <a:pPr marL="742950" lvl="1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Dashboard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single pane view for all runtime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Integration Modules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High Availability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is tested/ratified to run in Docker containers as part of a </a:t>
            </a:r>
            <a:r>
              <a:rPr lang="en-AU" dirty="0" err="1">
                <a:latin typeface="Gill Sans MT" panose="020B0502020104020203" pitchFamily="34" charset="77"/>
              </a:rPr>
              <a:t>Kubernetes</a:t>
            </a:r>
            <a:r>
              <a:rPr lang="en-AU" dirty="0">
                <a:latin typeface="Gill Sans MT" panose="020B0502020104020203" pitchFamily="34" charset="77"/>
              </a:rPr>
              <a:t> managed platform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7C3EB308-A9CB-4049-9030-5E8079A09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876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Technology Stack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Off-the-shelf Integration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JMS (</a:t>
            </a:r>
            <a:r>
              <a:rPr lang="en-AU" dirty="0" err="1">
                <a:latin typeface="Gill Sans MT" panose="020B0502020104020203" pitchFamily="34" charset="77"/>
              </a:rPr>
              <a:t>HornetQ</a:t>
            </a:r>
            <a:r>
              <a:rPr lang="en-AU" dirty="0">
                <a:latin typeface="Gill Sans MT" panose="020B0502020104020203" pitchFamily="34" charset="77"/>
              </a:rPr>
              <a:t>, </a:t>
            </a:r>
            <a:r>
              <a:rPr lang="en-AU" dirty="0" err="1">
                <a:latin typeface="Gill Sans MT" panose="020B0502020104020203" pitchFamily="34" charset="77"/>
              </a:rPr>
              <a:t>JBossA</a:t>
            </a:r>
            <a:r>
              <a:rPr lang="en-AU" dirty="0">
                <a:latin typeface="Gill Sans MT" panose="020B0502020104020203" pitchFamily="34" charset="77"/>
              </a:rPr>
              <a:t>-MQ, </a:t>
            </a:r>
            <a:r>
              <a:rPr lang="en-AU" dirty="0" err="1">
                <a:latin typeface="Gill Sans MT" panose="020B0502020104020203" pitchFamily="34" charset="77"/>
              </a:rPr>
              <a:t>ActiveMQ</a:t>
            </a:r>
            <a:r>
              <a:rPr lang="en-AU" dirty="0">
                <a:latin typeface="Gill Sans MT" panose="020B0502020104020203" pitchFamily="34" charset="77"/>
              </a:rPr>
              <a:t>, IBM MQ, </a:t>
            </a:r>
            <a:r>
              <a:rPr lang="en-AU" dirty="0" err="1">
                <a:latin typeface="Gill Sans MT" panose="020B0502020104020203" pitchFamily="34" charset="77"/>
              </a:rPr>
              <a:t>WebLogic</a:t>
            </a:r>
            <a:r>
              <a:rPr lang="en-AU" dirty="0">
                <a:latin typeface="Gill Sans MT" panose="020B0502020104020203" pitchFamily="34" charset="77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FTP (transactional &amp; chunking support)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SFTP (transactional &amp; chunking support)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RDBMS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MQ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SMTP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Gill Sans MT" panose="020B0502020104020203" pitchFamily="34" charset="77"/>
              </a:rPr>
              <a:t>HTTP(s</a:t>
            </a:r>
            <a:r>
              <a:rPr lang="en-AU" dirty="0">
                <a:latin typeface="Gill Sans MT" panose="020B0502020104020203" pitchFamily="34" charset="7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>
                <a:latin typeface="Gill Sans MT" panose="020B0502020104020203" pitchFamily="34" charset="77"/>
              </a:rPr>
              <a:t>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 smtClean="0">
                <a:latin typeface="Gill Sans MT" panose="020B0502020104020203" pitchFamily="34" charset="77"/>
              </a:rPr>
              <a:t>Kxdb</a:t>
            </a:r>
            <a:endParaRPr lang="en-AU" dirty="0" smtClean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>
                <a:latin typeface="Gill Sans MT" panose="020B0502020104020203" pitchFamily="34" charset="77"/>
              </a:rPr>
              <a:t>HDFS &amp; Parquet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Custom Component Development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very simple to create custom integrations specific to an upstream or downstream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all components adhere to standard contracts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developed as standard Java 1.8+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8DE0A6A-A0E3-754B-A7B9-517F29103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Technology Stack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Flow Non-Functional Features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High performance single threaded throughput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core engine benchmarked at 3million events per second</a:t>
            </a: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Supports full transaction semantics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non-transactional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local transactional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2-phase transactional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last resource commit optimisation (LRCO)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Configurable automated runtime recovery from technical and data failures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rollback operations and stop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rollback operations and retry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rollback and exclude bad data event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report the issue and continue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AD2D1D23-ECB8-F74F-85BE-82CDCEC1F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Technology Stack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830867B-2A47-AE43-B099-EA6B45EB88A2}"/>
              </a:ext>
            </a:extLst>
          </p:cNvPr>
          <p:cNvSpPr txBox="1"/>
          <p:nvPr/>
        </p:nvSpPr>
        <p:spPr>
          <a:xfrm>
            <a:off x="824497" y="907589"/>
            <a:ext cx="10948942" cy="4616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Development times are a function of either complexity or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functionally complex Integration Modules will naturally take longer to implement and test than simple 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 simple Integration Module containing 10 flows will take longer than one with 2 flows </a:t>
            </a:r>
          </a:p>
          <a:p>
            <a:r>
              <a:rPr lang="en-AU" dirty="0">
                <a:latin typeface="Gill Sans MT" panose="020B0502020104020203" pitchFamily="34" charset="77"/>
              </a:rPr>
              <a:t> </a:t>
            </a:r>
          </a:p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Ikasan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Integration Module implementation guide</a:t>
            </a:r>
          </a:p>
          <a:p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77"/>
              </a:rPr>
              <a:t>The following are provided as indicative efforts only</a:t>
            </a:r>
          </a:p>
          <a:p>
            <a:endParaRPr lang="en-AU" sz="1200" i="1" dirty="0">
              <a:solidFill>
                <a:schemeClr val="tx1">
                  <a:lumMod val="65000"/>
                  <a:lumOff val="35000"/>
                </a:schemeClr>
              </a:solidFill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low complexity based on Maven archetypes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1 day for a simple Integration module containing a 1-2 flows consisting of 3-4 components each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3 days for a simple integration module containing 3 flows consisting of 5 components 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moderate complexity based on Maven archetypes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1 – 10 days for an Integration module containing a 3-5 flows each of which has 5-10 components</a:t>
            </a:r>
          </a:p>
          <a:p>
            <a:pPr marL="742950" lvl="1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high complexity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15 – 20 days for a complex module containing 6-8 flows each of which has 10-15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20 – 30 days for a complex module containing 8+ flows each of which has 15+ components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608A59-3CDE-6947-8EFF-14FBEE60E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876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9360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Ikasan</a:t>
            </a:r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Releases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Bug Fix Releases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ad-hoc for emergencies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monthly</a:t>
            </a: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Minor Releases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quarterly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Major Releases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half yearly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Release Compatibility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all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releases are compatible with previous releases from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v2.0.0 onwards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any updates / migrations within the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private persistence are automated on deployment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Gill Sans MT" panose="020B0502020104020203" pitchFamily="34" charset="77"/>
              </a:rPr>
              <a:t>multiple versions of </a:t>
            </a:r>
            <a:r>
              <a:rPr lang="en-AU" dirty="0" err="1">
                <a:latin typeface="Gill Sans MT" panose="020B0502020104020203" pitchFamily="34" charset="77"/>
              </a:rPr>
              <a:t>Ikasan</a:t>
            </a:r>
            <a:r>
              <a:rPr lang="en-AU" dirty="0">
                <a:latin typeface="Gill Sans MT" panose="020B0502020104020203" pitchFamily="34" charset="77"/>
              </a:rPr>
              <a:t> can run </a:t>
            </a:r>
            <a:r>
              <a:rPr lang="en-AU" dirty="0" err="1">
                <a:latin typeface="Gill Sans MT" panose="020B0502020104020203" pitchFamily="34" charset="77"/>
              </a:rPr>
              <a:t>similtaneously</a:t>
            </a:r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490E3B8-2D2C-FB40-9435-6850864D8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12D6275-098D-D347-938F-82752883C887}"/>
              </a:ext>
            </a:extLst>
          </p:cNvPr>
          <p:cNvSpPr txBox="1"/>
          <p:nvPr/>
        </p:nvSpPr>
        <p:spPr>
          <a:xfrm>
            <a:off x="696686" y="261258"/>
            <a:ext cx="9360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Resources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3AC0CA1-9ACC-234B-827D-FB500CBD6473}"/>
              </a:ext>
            </a:extLst>
          </p:cNvPr>
          <p:cNvSpPr txBox="1"/>
          <p:nvPr/>
        </p:nvSpPr>
        <p:spPr>
          <a:xfrm>
            <a:off x="824497" y="907589"/>
            <a:ext cx="9471095" cy="4462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25A1F"/>
              </a:solidFill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Web Site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Gill Sans MT" panose="020B0502020104020203" pitchFamily="34" charset="77"/>
                <a:hlinkClick r:id="rId2"/>
              </a:rPr>
              <a:t>http://www.ikasan.org</a:t>
            </a:r>
            <a:endParaRPr lang="en-AU" sz="1600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GitHub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Gill Sans MT" panose="020B0502020104020203" pitchFamily="34" charset="77"/>
                <a:hlinkClick r:id="rId3"/>
              </a:rPr>
              <a:t>https://github.com/ikasanEIP/ikasan</a:t>
            </a:r>
            <a:endParaRPr lang="en-AU" sz="1600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 err="1">
                <a:solidFill>
                  <a:srgbClr val="F25A1F"/>
                </a:solidFill>
                <a:latin typeface="Gill Sans MT" panose="020B0502020104020203" pitchFamily="34" charset="77"/>
              </a:rPr>
              <a:t>Jira</a:t>
            </a:r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 / Confluence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Gill Sans MT" panose="020B0502020104020203" pitchFamily="34" charset="77"/>
                <a:hlinkClick r:id="rId4"/>
              </a:rPr>
              <a:t>https://ikasan.atlassian.net/projects/IKASAN</a:t>
            </a:r>
            <a:endParaRPr lang="en-AU" sz="1600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Developer Guides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Gill Sans MT" panose="020B0502020104020203" pitchFamily="34" charset="77"/>
                <a:hlinkClick r:id="rId5"/>
              </a:rPr>
              <a:t>https://github.com/ikasanEIP/ikasan/blob/master/ikasaneip/developer/docs/StandaloneDeveloperGuide.md</a:t>
            </a:r>
            <a:endParaRPr lang="en-AU" sz="1600" dirty="0">
              <a:latin typeface="Gill Sans MT" panose="020B0502020104020203" pitchFamily="34" charset="77"/>
            </a:endParaRPr>
          </a:p>
          <a:p>
            <a:pPr marL="285750" indent="-285750"/>
            <a:endParaRPr lang="en-AU" dirty="0">
              <a:latin typeface="Gill Sans MT" panose="020B0502020104020203" pitchFamily="34" charset="77"/>
            </a:endParaRPr>
          </a:p>
          <a:p>
            <a:r>
              <a:rPr lang="en-US" dirty="0">
                <a:solidFill>
                  <a:srgbClr val="F25A1F"/>
                </a:solidFill>
                <a:latin typeface="Gill Sans MT" panose="020B0502020104020203" pitchFamily="34" charset="77"/>
              </a:rPr>
              <a:t>Contact</a:t>
            </a:r>
            <a:endParaRPr lang="en-US" altLang="en-US" dirty="0">
              <a:solidFill>
                <a:srgbClr val="F25A1F"/>
              </a:solidFill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Gill Sans MT" panose="020B0502020104020203" pitchFamily="34" charset="77"/>
                <a:hlinkClick r:id="rId6"/>
              </a:rPr>
              <a:t>info@ikasan.org</a:t>
            </a:r>
            <a:endParaRPr lang="en-AU" sz="1600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Gill Sans MT" panose="020B0502020104020203" pitchFamily="34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CA7506E-0892-E74A-AB3B-D9429D671D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6467" y="5065988"/>
            <a:ext cx="1285832" cy="12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0666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03B31136-6712-C643-8C84-EF187B156692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>
                <a:latin typeface="Gill Sans MT" panose="020B0502020104020203" pitchFamily="34" charset="0"/>
              </a:rPr>
              <a:t>The Problem Domain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DBA7F45-2F72-514C-A892-4E112C592F3E}"/>
              </a:ext>
            </a:extLst>
          </p:cNvPr>
          <p:cNvSpPr txBox="1"/>
          <p:nvPr/>
        </p:nvSpPr>
        <p:spPr>
          <a:xfrm>
            <a:off x="696686" y="907589"/>
            <a:ext cx="9848360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Domain</a:t>
            </a:r>
          </a:p>
          <a:p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Enterprise Application Integration (EAI)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integration of business systems in a landscape of interwoven and often complex finance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Issue</a:t>
            </a:r>
          </a:p>
          <a:p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EAI is complex, costly, &amp; not the primary business concern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greater adoption of “Best of Breed” specialist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applications distributed across disparate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data distributed across isolated silos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legacy data repositories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data duplication and integrity issues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no clear business data owner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exponential integration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greater complexity of business demand on data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EAI is more than simply connecting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0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Goal</a:t>
            </a:r>
          </a:p>
          <a:p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To provide simple, robust, configurable </a:t>
            </a:r>
            <a:r>
              <a:rPr lang="en-US" altLang="en-US" dirty="0" err="1">
                <a:latin typeface="Gill Sans MT" panose="020B0502020104020203" pitchFamily="34" charset="0"/>
                <a:ea typeface="ＭＳ Ｐゴシック" panose="020B0600070205080204" pitchFamily="34" charset="-128"/>
              </a:rPr>
              <a:t>commoditised</a:t>
            </a: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 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expose business artifacts whilst isolating the integration specifics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6808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0494D17-F39F-674D-BBFD-A313DFC11AA6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Architecture Strategies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AE7B45B7-3EF0-D242-96E2-C886FFBAE2AD}"/>
              </a:ext>
            </a:extLst>
          </p:cNvPr>
          <p:cNvSpPr txBox="1"/>
          <p:nvPr/>
        </p:nvSpPr>
        <p:spPr>
          <a:xfrm>
            <a:off x="696686" y="907589"/>
            <a:ext cx="84083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Simplicity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must not require in-depth proprietary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avoidance of overly complex or heavyweight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highly testable simple constructs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Commonality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reusable interchangeable constructs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standard contracts of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simple repeatable implementation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Adaptability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ability to support any type of business entity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ability to integrate any type of Enterprise Information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without breaking the first two strategies of Simplicity &amp; Commonality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Robust &amp; Guaranteed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maintain data integrity in business delivery and failure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require minimal manual intervention i.e. failure / automated 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clear contract definition and separation of concerns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096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D272C26-C8A0-D14C-8278-81AD3FE037D7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Architecture Strategies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F0D5102-B5E1-2C40-B93D-F4F8ECAAB112}"/>
              </a:ext>
            </a:extLst>
          </p:cNvPr>
          <p:cNvSpPr txBox="1"/>
          <p:nvPr/>
        </p:nvSpPr>
        <p:spPr>
          <a:xfrm>
            <a:off x="696686" y="914402"/>
            <a:ext cx="6894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clear contract definition and separation of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application concerns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6985A72-82D2-AA4F-8B70-8E42C3208F67}"/>
              </a:ext>
            </a:extLst>
          </p:cNvPr>
          <p:cNvSpPr txBox="1"/>
          <p:nvPr/>
        </p:nvSpPr>
        <p:spPr>
          <a:xfrm>
            <a:off x="6848598" y="4964870"/>
            <a:ext cx="4240708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application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performant, robust &amp; guaranteed operation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4E3D64AD-BA1C-EB4A-B00F-C0B7D067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2125513"/>
            <a:ext cx="5399314" cy="38180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76F3701-1C0F-B245-AAC2-4E888331E403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2908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4158762-68E5-8747-9EB1-2EF2885B6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2132325"/>
            <a:ext cx="5399314" cy="38180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61F0AD3-1F8A-C643-BFC8-7E57E43BE95E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Architecture Strategies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C0579D6-9B62-6942-8874-B592B22CB65E}"/>
              </a:ext>
            </a:extLst>
          </p:cNvPr>
          <p:cNvSpPr txBox="1"/>
          <p:nvPr/>
        </p:nvSpPr>
        <p:spPr>
          <a:xfrm>
            <a:off x="696686" y="914401"/>
            <a:ext cx="6894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clear contract definition and separation of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application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data concerns</a:t>
            </a:r>
          </a:p>
          <a:p>
            <a:endParaRPr lang="en-US" altLang="en-US" dirty="0">
              <a:solidFill>
                <a:srgbClr val="F15A2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BF3D1341-3002-154C-A355-45E50CAB97A3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96CAA628-DEF8-3442-AC84-6FADD3C1B3E0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2DC9546-AF23-4C4C-9255-4E9302C9527F}"/>
              </a:ext>
            </a:extLst>
          </p:cNvPr>
          <p:cNvSpPr txBox="1"/>
          <p:nvPr/>
        </p:nvSpPr>
        <p:spPr>
          <a:xfrm>
            <a:off x="6848598" y="4964870"/>
            <a:ext cx="458087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application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performant, robust &amp; guaranteed operation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AA46860-00DF-C84A-A639-0FD4A6FE88AA}"/>
              </a:ext>
            </a:extLst>
          </p:cNvPr>
          <p:cNvSpPr txBox="1"/>
          <p:nvPr/>
        </p:nvSpPr>
        <p:spPr>
          <a:xfrm>
            <a:off x="6848597" y="3626682"/>
            <a:ext cx="497772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data</a:t>
            </a:r>
            <a:r>
              <a:rPr lang="en-US" altLang="en-US" b="1" dirty="0">
                <a:solidFill>
                  <a:srgbClr val="890C08"/>
                </a:solidFill>
                <a:latin typeface="Gill Sans MT" panose="020B0502020104020203" pitchFamily="34" charset="0"/>
              </a:rPr>
              <a:t> 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presentation of standard, meaningful business data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945743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56985A72-82D2-AA4F-8B70-8E42C3208F67}"/>
              </a:ext>
            </a:extLst>
          </p:cNvPr>
          <p:cNvSpPr txBox="1"/>
          <p:nvPr/>
        </p:nvSpPr>
        <p:spPr>
          <a:xfrm>
            <a:off x="6848598" y="4964870"/>
            <a:ext cx="4932372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application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performant, robust &amp; guaranteed operation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6936BB6D-787E-C544-B4AC-3A0664E8A07D}"/>
              </a:ext>
            </a:extLst>
          </p:cNvPr>
          <p:cNvSpPr txBox="1"/>
          <p:nvPr/>
        </p:nvSpPr>
        <p:spPr>
          <a:xfrm>
            <a:off x="6848598" y="3626682"/>
            <a:ext cx="4932372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data</a:t>
            </a:r>
            <a:r>
              <a:rPr lang="en-US" altLang="en-US" b="1" dirty="0">
                <a:solidFill>
                  <a:srgbClr val="890C08"/>
                </a:solidFill>
                <a:latin typeface="Gill Sans MT" panose="020B0502020104020203" pitchFamily="34" charset="0"/>
              </a:rPr>
              <a:t> 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presentation of standard, meaningful business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15B9FCBE-1021-E146-9FE5-26110AF7F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2132325"/>
            <a:ext cx="5399314" cy="381808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2BC09388-2929-E94E-B2FB-BEA070E72B4F}"/>
              </a:ext>
            </a:extLst>
          </p:cNvPr>
          <p:cNvSpPr txBox="1"/>
          <p:nvPr/>
        </p:nvSpPr>
        <p:spPr>
          <a:xfrm>
            <a:off x="6848597" y="2288494"/>
            <a:ext cx="5343403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ct val="20000"/>
              </a:spcAft>
            </a:pPr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</a:rPr>
              <a:t>process</a:t>
            </a:r>
          </a:p>
          <a:p>
            <a:pPr>
              <a:spcAft>
                <a:spcPct val="20000"/>
              </a:spcAft>
            </a:pPr>
            <a:r>
              <a:rPr lang="en-US" altLang="en-US" dirty="0">
                <a:latin typeface="Gill Sans MT" panose="020B0502020104020203" pitchFamily="34" charset="0"/>
              </a:rPr>
              <a:t>business event &amp; entity orchestration (STP is the goal)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823DA4F-B7ED-A246-8943-528984997EFE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Architecture Strategies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1374E18-AEFA-CD41-9880-0E03C6D69F04}"/>
              </a:ext>
            </a:extLst>
          </p:cNvPr>
          <p:cNvSpPr txBox="1"/>
          <p:nvPr/>
        </p:nvSpPr>
        <p:spPr>
          <a:xfrm>
            <a:off x="696686" y="914401"/>
            <a:ext cx="6894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0"/>
                <a:ea typeface="ＭＳ Ｐゴシック" panose="020B0600070205080204" pitchFamily="34" charset="-128"/>
              </a:rPr>
              <a:t>clear contract definition and separation of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application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data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business process concerns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7468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ECEDB9E3-C714-F347-96A6-DAA31CA9EE8D}"/>
              </a:ext>
            </a:extLst>
          </p:cNvPr>
          <p:cNvSpPr txBox="1"/>
          <p:nvPr/>
        </p:nvSpPr>
        <p:spPr>
          <a:xfrm>
            <a:off x="2472192" y="2889710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process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F0918393-31C4-4645-935B-B0091CCB9290}"/>
              </a:ext>
            </a:extLst>
          </p:cNvPr>
          <p:cNvSpPr txBox="1"/>
          <p:nvPr/>
        </p:nvSpPr>
        <p:spPr>
          <a:xfrm>
            <a:off x="2472192" y="3987306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C9B64383-C1DF-E046-9D2C-F222EB62A8B9}"/>
              </a:ext>
            </a:extLst>
          </p:cNvPr>
          <p:cNvSpPr txBox="1"/>
          <p:nvPr/>
        </p:nvSpPr>
        <p:spPr>
          <a:xfrm>
            <a:off x="2472192" y="5084902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>
                <a:solidFill>
                  <a:schemeClr val="bg1"/>
                </a:solidFill>
                <a:latin typeface="Gill Sans MT" panose="020B0502020104020203" pitchFamily="34" charset="0"/>
              </a:rPr>
              <a:t>application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39E976F1-6A15-3446-AFB9-6CF27C4956BD}"/>
              </a:ext>
            </a:extLst>
          </p:cNvPr>
          <p:cNvSpPr txBox="1"/>
          <p:nvPr/>
        </p:nvSpPr>
        <p:spPr>
          <a:xfrm>
            <a:off x="696686" y="261258"/>
            <a:ext cx="708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600" dirty="0">
                <a:latin typeface="Gill Sans MT" panose="020B0502020104020203" pitchFamily="34" charset="0"/>
                <a:ea typeface="ＭＳ Ｐゴシック" panose="020B0600070205080204" pitchFamily="34" charset="-128"/>
              </a:rPr>
              <a:t>Architecture Strategies</a:t>
            </a:r>
            <a:endParaRPr lang="en-AU" sz="3600" dirty="0"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xmlns:p="http://schemas.openxmlformats.org/presentationml/2006/main" xmlns:r="http://schemas.openxmlformats.org/officeDocument/2006/relationships" xmlns:a="http://schemas.openxmlformats.org/drawingml/2006/main" id="{81CBAABC-F1D3-3A4C-A36F-41878A369C26}"/>
              </a:ext>
            </a:extLst>
          </p:cNvPr>
          <p:cNvSpPr txBox="1"/>
          <p:nvPr/>
        </p:nvSpPr>
        <p:spPr>
          <a:xfrm>
            <a:off x="696686" y="907589"/>
            <a:ext cx="9916393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Loose coupling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integrations should only require knowledge of each other through exchange of business artifacts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Tight cohesion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an integration’s specifics must not bleed out unnecessarily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High visibility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business data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fail scenarios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operational audit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Single logical point of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geographically agnostic / cross platform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  <a:ea typeface="ＭＳ Ｐゴシック" panose="020B0600070205080204" pitchFamily="34" charset="-128"/>
              </a:rPr>
              <a:t>Open standards aligned with proven design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adoption of industry standard Enterprise Design Patterns avoidance of vendor lock-in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b="1" dirty="0">
              <a:solidFill>
                <a:srgbClr val="890C08"/>
              </a:solidFill>
              <a:latin typeface="Gill Sans MT" panose="020B0502020104020203" pitchFamily="34" charset="77"/>
            </a:endParaRPr>
          </a:p>
          <a:p>
            <a:r>
              <a:rPr lang="en-US" altLang="en-US" dirty="0">
                <a:solidFill>
                  <a:srgbClr val="F15A21"/>
                </a:solidFill>
                <a:latin typeface="Gill Sans MT" panose="020B0502020104020203" pitchFamily="34" charset="77"/>
              </a:rPr>
              <a:t>Ensure traceability from architecture through to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all too often architecture fails to translate into the real 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latin typeface="Gill Sans MT" panose="020B0502020104020203" pitchFamily="34" charset="77"/>
              </a:rPr>
              <a:t>the right architecture can reduce complexity </a:t>
            </a:r>
            <a:r>
              <a:rPr lang="en-US" altLang="en-US" dirty="0">
                <a:latin typeface="Gill Sans MT" panose="020B0502020104020203" pitchFamily="34" charset="77"/>
                <a:ea typeface="ＭＳ Ｐゴシック" panose="020B0600070205080204" pitchFamily="34" charset="-128"/>
              </a:rPr>
              <a:t>and drive down cost of change and support</a:t>
            </a:r>
            <a:endParaRPr lang="en-US" altLang="en-US" dirty="0"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latin typeface="Gill Sans MT" panose="020B0502020104020203" pitchFamily="34" charset="77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684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xmlns:a="http://schemas.openxmlformats.org/drawingml/2006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xmlns:a="http://schemas.openxmlformats.org/drawingml/2006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4726</TotalTime>
  <Words>2734</Words>
  <Application>Microsoft Office PowerPoint</Application>
  <PresentationFormat>Custom</PresentationFormat>
  <Paragraphs>622</Paragraphs>
  <Slides>38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 Day</dc:creator>
  <cp:lastModifiedBy>Jeff Mitchell</cp:lastModifiedBy>
  <cp:revision>156</cp:revision>
  <dcterms:created xsi:type="dcterms:W3CDTF">2019-05-24T16:55:41Z</dcterms:created>
  <dcterms:modified xsi:type="dcterms:W3CDTF">2019-05-24T17:01:12Z</dcterms:modified>
</cp:coreProperties>
</file>